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4"/>
  </p:notesMasterIdLst>
  <p:handoutMasterIdLst>
    <p:handoutMasterId r:id="rId4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8" r:id="rId42"/>
    <p:sldId id="29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FFD39227-5E74-4726-9699-3C1F6083CAFB}">
          <p14:sldIdLst>
            <p14:sldId id="256"/>
            <p14:sldId id="257"/>
          </p14:sldIdLst>
        </p14:section>
        <p14:section name="Променливи" id="{6B3E9FAB-66D5-45C9-BB7B-720C4D07D94C}">
          <p14:sldIdLst>
            <p14:sldId id="258"/>
            <p14:sldId id="259"/>
            <p14:sldId id="260"/>
            <p14:sldId id="261"/>
            <p14:sldId id="262"/>
          </p14:sldIdLst>
        </p14:section>
        <p14:section name="Алгоритъм за размяна на стойности" id="{885E8621-A541-4643-A703-5B1A78EBC04A}">
          <p14:sldIdLst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  <p14:section name="Алгоритъм за броене на елементи" id="{C287D61C-8AE3-4291-A9F4-E52F51DEA1A6}">
          <p14:sldIdLst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Алгоритъм за намиране на най-голямото от три числа" id="{C40B7F84-62A1-4C90-A62B-B8FCC52C791A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  <p14:section name="Алгоритъм за сортиране на елементи" id="{54D97F0B-E4D9-4875-9600-6BCDDE3F27E1}">
          <p14:sldIdLst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</p14:sldIdLst>
        </p14:section>
        <p14:section name="Заключение" id="{F106038B-4469-454A-A67B-D14576303480}">
          <p14:sldIdLst>
            <p14:sldId id="295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4" autoAdjust="0"/>
    <p:restoredTop sz="95215" autoAdjust="0"/>
  </p:normalViewPr>
  <p:slideViewPr>
    <p:cSldViewPr showGuides="1">
      <p:cViewPr varScale="1">
        <p:scale>
          <a:sx n="117" d="100"/>
          <a:sy n="117" d="100"/>
        </p:scale>
        <p:origin x="176" y="93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27.02.24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38140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22332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7" y="1431005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променливи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950588"/>
          </a:xfrm>
        </p:spPr>
        <p:txBody>
          <a:bodyPr>
            <a:noAutofit/>
          </a:bodyPr>
          <a:lstStyle/>
          <a:p>
            <a:r>
              <a:rPr lang="ru-RU" dirty="0"/>
              <a:t>Основни алгоритми</a:t>
            </a:r>
            <a:endParaRPr lang="en-US" sz="4800" dirty="0">
              <a:solidFill>
                <a:srgbClr val="234465"/>
              </a:solidFill>
            </a:endParaRPr>
          </a:p>
        </p:txBody>
      </p:sp>
      <p:pic>
        <p:nvPicPr>
          <p:cNvPr id="13" name="Picture 12" descr="A cartoon cat running on a black background&#10;&#10;Description automatically generated">
            <a:extLst>
              <a:ext uri="{FF2B5EF4-FFF2-40B4-BE49-F238E27FC236}">
                <a16:creationId xmlns:a16="http://schemas.microsoft.com/office/drawing/2014/main" id="{F5E008AC-5873-FFBA-D752-D38A11B56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735" y="2261234"/>
            <a:ext cx="4303424" cy="3233096"/>
          </a:xfrm>
          <a:prstGeom prst="rect">
            <a:avLst/>
          </a:prstGeom>
        </p:spPr>
      </p:pic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45" y="3131262"/>
            <a:ext cx="2004555" cy="89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5" y="1329189"/>
            <a:ext cx="4467849" cy="506800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4048126" y="1243464"/>
            <a:ext cx="5229224" cy="1166361"/>
          </a:xfrm>
          <a:prstGeom prst="wedgeRoundRectCallout">
            <a:avLst>
              <a:gd name="adj1" fmla="val -21049"/>
              <a:gd name="adj2" fmla="val 4958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присвояване на стойности, приложен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738" y="3276600"/>
            <a:ext cx="2019582" cy="190526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9080387" y="2809875"/>
            <a:ext cx="2724150" cy="933450"/>
          </a:xfrm>
          <a:prstGeom prst="wedgeRoundRectCallout">
            <a:avLst>
              <a:gd name="adj1" fmla="val -60753"/>
              <a:gd name="adj2" fmla="val 993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Краен резултат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920261" y="4463621"/>
            <a:ext cx="3074973" cy="1933575"/>
          </a:xfrm>
          <a:prstGeom prst="wedgeRoundRectCallout">
            <a:avLst>
              <a:gd name="adj1" fmla="val -62122"/>
              <a:gd name="adj2" fmla="val -286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Помощната променлива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остава със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стойността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3F6E6B-A945-FF1D-F8B1-27B4F460732C}"/>
              </a:ext>
            </a:extLst>
          </p:cNvPr>
          <p:cNvSpPr/>
          <p:nvPr/>
        </p:nvSpPr>
        <p:spPr bwMode="auto">
          <a:xfrm>
            <a:off x="6531429" y="3291299"/>
            <a:ext cx="2150891" cy="1933575"/>
          </a:xfrm>
          <a:prstGeom prst="rect">
            <a:avLst/>
          </a:prstGeom>
          <a:noFill/>
          <a:ln w="571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0486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554000"/>
            <a:ext cx="10961783" cy="768084"/>
          </a:xfrm>
        </p:spPr>
        <p:txBody>
          <a:bodyPr/>
          <a:lstStyle/>
          <a:p>
            <a:r>
              <a:rPr lang="bg-BG" dirty="0"/>
              <a:t>Неудобната пейка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82" y="1924050"/>
            <a:ext cx="2739429" cy="158339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dirty="0"/>
              <a:t>Използване на алгоритъм за </a:t>
            </a:r>
            <a:r>
              <a:rPr lang="ru-RU" dirty="0" err="1"/>
              <a:t>размяна</a:t>
            </a:r>
            <a:r>
              <a:rPr lang="ru-RU" dirty="0"/>
              <a:t> на стойности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0338" y="1196124"/>
            <a:ext cx="6748473" cy="5661875"/>
          </a:xfrm>
        </p:spPr>
        <p:txBody>
          <a:bodyPr>
            <a:normAutofit fontScale="92500" lnSpcReduction="10000"/>
          </a:bodyPr>
          <a:lstStyle/>
          <a:p>
            <a:r>
              <a:rPr lang="bg-BG" dirty="0"/>
              <a:t>Създайте програма, в която двама герои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котка</a:t>
            </a:r>
            <a:r>
              <a:rPr lang="bg-BG" dirty="0"/>
              <a:t> и </a:t>
            </a:r>
            <a:r>
              <a:rPr lang="bg-BG" b="1" dirty="0"/>
              <a:t>пингвин</a:t>
            </a:r>
            <a:r>
              <a:rPr lang="en-US" b="1" dirty="0"/>
              <a:t> </a:t>
            </a:r>
            <a:r>
              <a:rPr lang="en-US" dirty="0"/>
              <a:t>–</a:t>
            </a:r>
            <a:r>
              <a:rPr lang="bg-BG" dirty="0"/>
              <a:t> си </a:t>
            </a:r>
            <a:r>
              <a:rPr lang="bg-BG" b="1" dirty="0"/>
              <a:t>разменят местата </a:t>
            </a:r>
            <a:r>
              <a:rPr lang="bg-BG" dirty="0"/>
              <a:t>на пейка</a:t>
            </a:r>
            <a:endParaRPr lang="en-US" dirty="0"/>
          </a:p>
          <a:p>
            <a:r>
              <a:rPr lang="bg-BG" dirty="0"/>
              <a:t>Направете </a:t>
            </a:r>
            <a:r>
              <a:rPr lang="bg-BG" b="1" dirty="0"/>
              <a:t>4</a:t>
            </a:r>
            <a:r>
              <a:rPr lang="bg-BG" dirty="0"/>
              <a:t> </a:t>
            </a:r>
            <a:r>
              <a:rPr lang="bg-BG" b="1" dirty="0"/>
              <a:t>променливи</a:t>
            </a:r>
            <a:r>
              <a:rPr lang="bg-BG" dirty="0"/>
              <a:t> – </a:t>
            </a:r>
            <a:r>
              <a:rPr lang="en-US" b="1" dirty="0"/>
              <a:t>X</a:t>
            </a:r>
            <a:r>
              <a:rPr lang="bg-BG" dirty="0"/>
              <a:t> и </a:t>
            </a:r>
            <a:r>
              <a:rPr lang="en-US" b="1" dirty="0"/>
              <a:t>Y </a:t>
            </a:r>
            <a:r>
              <a:rPr lang="bg-BG" b="1" dirty="0"/>
              <a:t>координати</a:t>
            </a:r>
            <a:r>
              <a:rPr lang="en-US" b="1" dirty="0"/>
              <a:t> </a:t>
            </a:r>
            <a:r>
              <a:rPr lang="bg-BG" b="1" dirty="0"/>
              <a:t>на котката</a:t>
            </a:r>
            <a:r>
              <a:rPr lang="en-US" dirty="0"/>
              <a:t>, </a:t>
            </a:r>
            <a:r>
              <a:rPr lang="bg-BG" dirty="0"/>
              <a:t>както и </a:t>
            </a:r>
            <a:r>
              <a:rPr lang="en-US" b="1" dirty="0"/>
              <a:t>X</a:t>
            </a:r>
            <a:r>
              <a:rPr lang="bg-BG" dirty="0"/>
              <a:t> и</a:t>
            </a:r>
            <a:r>
              <a:rPr lang="en-US" dirty="0"/>
              <a:t> </a:t>
            </a:r>
            <a:r>
              <a:rPr lang="en-US" b="1" dirty="0"/>
              <a:t>Y</a:t>
            </a:r>
            <a:r>
              <a:rPr lang="bg-BG" b="1" dirty="0"/>
              <a:t> за пингвина</a:t>
            </a:r>
            <a:endParaRPr lang="bg-BG" dirty="0"/>
          </a:p>
          <a:p>
            <a:r>
              <a:rPr lang="bg-BG" dirty="0"/>
              <a:t>Котката трябва да </a:t>
            </a:r>
            <a:r>
              <a:rPr lang="bg-BG" b="1" dirty="0"/>
              <a:t>пита пингвина </a:t>
            </a:r>
            <a:r>
              <a:rPr lang="bg-BG" dirty="0"/>
              <a:t>дали искат да си разменят местата </a:t>
            </a:r>
          </a:p>
          <a:p>
            <a:r>
              <a:rPr lang="bg-BG" dirty="0"/>
              <a:t>Ако котката (</a:t>
            </a:r>
            <a:r>
              <a:rPr lang="bg-BG" b="1" dirty="0"/>
              <a:t>потребителят</a:t>
            </a:r>
            <a:r>
              <a:rPr lang="bg-BG" dirty="0"/>
              <a:t>) отговори с "</a:t>
            </a:r>
            <a:r>
              <a:rPr lang="bg-BG" b="1" dirty="0"/>
              <a:t>Да</a:t>
            </a:r>
            <a:r>
              <a:rPr lang="bg-BG" dirty="0"/>
              <a:t>", героите си </a:t>
            </a:r>
            <a:r>
              <a:rPr lang="bg-BG" b="1" dirty="0"/>
              <a:t>разменят местата </a:t>
            </a:r>
            <a:r>
              <a:rPr lang="bg-BG" dirty="0"/>
              <a:t>(</a:t>
            </a:r>
            <a:r>
              <a:rPr lang="bg-BG" b="1" dirty="0"/>
              <a:t>координатите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условие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692" y="1954656"/>
            <a:ext cx="4897902" cy="36744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037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584" y="1325954"/>
            <a:ext cx="9798833" cy="530770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Неудобната пейка – код на котката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899644" y="1552576"/>
            <a:ext cx="5758956" cy="1485899"/>
          </a:xfrm>
          <a:prstGeom prst="wedgeRoundRectCallout">
            <a:avLst>
              <a:gd name="adj1" fmla="val -38727"/>
              <a:gd name="adj2" fmla="val 1016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стойности на променливите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котката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първоначалната ѝ позиция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400050" y="3779821"/>
            <a:ext cx="2903292" cy="1133855"/>
          </a:xfrm>
          <a:prstGeom prst="wedgeRoundRectCallout">
            <a:avLst>
              <a:gd name="adj1" fmla="val 75337"/>
              <a:gd name="adj2" fmla="val 3795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Чакаме отговор от потребителя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7237166" y="3979804"/>
            <a:ext cx="4554785" cy="1401399"/>
          </a:xfrm>
          <a:prstGeom prst="wedgeRoundRectCallout">
            <a:avLst>
              <a:gd name="adj1" fmla="val -56860"/>
              <a:gd name="adj2" fmla="val 488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отговорът е да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придвижваме котката до позицията на пингвина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64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584" y="1329286"/>
            <a:ext cx="9792683" cy="53043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код на пингвина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092925" y="1239320"/>
            <a:ext cx="5886497" cy="1907177"/>
          </a:xfrm>
          <a:prstGeom prst="wedgeRoundRectCallout">
            <a:avLst>
              <a:gd name="adj1" fmla="val -38781"/>
              <a:gd name="adj2" fmla="val 919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Също както при котката, задаваме стойности на променливите 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пингвина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първоначалната му позиция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14253" y="2138587"/>
            <a:ext cx="4829175" cy="1842884"/>
          </a:xfrm>
          <a:prstGeom prst="wedgeRoundRectCallout">
            <a:avLst>
              <a:gd name="adj1" fmla="val 42481"/>
              <a:gd name="adj2" fmla="val 978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Тъй като трябва да проверим дали котката се движи, изчакваме котката да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докосне пингвина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14253" y="5270196"/>
            <a:ext cx="4677508" cy="1453426"/>
          </a:xfrm>
          <a:prstGeom prst="wedgeRoundRectCallout">
            <a:avLst>
              <a:gd name="adj1" fmla="val 43823"/>
              <a:gd name="adj2" fmla="val 174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котката докосне пингвина, го придвижваме до позицията на котката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4604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Неудобната пейка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06" y="1319309"/>
            <a:ext cx="10904987" cy="53867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9547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Алгоритъм за </a:t>
            </a:r>
            <a:r>
              <a:rPr lang="ru-RU" dirty="0" err="1"/>
              <a:t>броене</a:t>
            </a:r>
            <a:r>
              <a:rPr lang="ru-RU" dirty="0"/>
              <a:t> на елементи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869" y="1952625"/>
            <a:ext cx="3588261" cy="148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5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Алгоритъм за броене на елементи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882" y="1274691"/>
            <a:ext cx="3872202" cy="5100625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7572375" y="1122291"/>
            <a:ext cx="4543425" cy="1849509"/>
          </a:xfrm>
          <a:prstGeom prst="wedgeRoundRectCallout">
            <a:avLst>
              <a:gd name="adj1" fmla="val -49555"/>
              <a:gd name="adj2" fmla="val 5946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Когато броим елементи, трябва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начална стойност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променливата-брояч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93691" y="1821473"/>
            <a:ext cx="4543426" cy="2300654"/>
          </a:xfrm>
          <a:prstGeom prst="wedgeRoundRectCallout">
            <a:avLst>
              <a:gd name="adj1" fmla="val 55137"/>
              <a:gd name="adj2" fmla="val 673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което трябва да увеличаваме или намаляваме стойността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според елементите, които следим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10552" y="4933950"/>
            <a:ext cx="2971800" cy="1098466"/>
          </a:xfrm>
          <a:prstGeom prst="wedgeRoundRectCallout">
            <a:avLst>
              <a:gd name="adj1" fmla="val -116987"/>
              <a:gd name="adj2" fmla="val 527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Какво ще каже героят накрая?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652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Крадецът на ябълки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682" y="1480416"/>
            <a:ext cx="2240413" cy="2379858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dirty="0"/>
              <a:t>Използване на алгоритъм за </a:t>
            </a:r>
            <a:r>
              <a:rPr lang="ru-RU" dirty="0" err="1"/>
              <a:t>броене</a:t>
            </a:r>
            <a:r>
              <a:rPr lang="ru-RU" dirty="0"/>
              <a:t> на елементи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5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7777" y="1196125"/>
            <a:ext cx="12068908" cy="2496644"/>
          </a:xfrm>
        </p:spPr>
        <p:txBody>
          <a:bodyPr/>
          <a:lstStyle/>
          <a:p>
            <a:r>
              <a:rPr lang="bg-BG" dirty="0"/>
              <a:t>Създайте игра, в която котка яде ябълки</a:t>
            </a:r>
            <a:r>
              <a:rPr lang="en-US" dirty="0"/>
              <a:t>,</a:t>
            </a:r>
            <a:r>
              <a:rPr lang="bg-BG" dirty="0"/>
              <a:t> появяващи се на </a:t>
            </a:r>
            <a:r>
              <a:rPr lang="bg-BG" b="1" dirty="0"/>
              <a:t>случайно място</a:t>
            </a:r>
          </a:p>
          <a:p>
            <a:r>
              <a:rPr lang="bg-BG" dirty="0"/>
              <a:t>Броят на изядените ябълки да се вижда на сцената, а котката </a:t>
            </a:r>
            <a:r>
              <a:rPr lang="bg-BG" b="1" dirty="0"/>
              <a:t>да следва показалеца на мишката</a:t>
            </a:r>
            <a:r>
              <a:rPr lang="bg-BG" dirty="0"/>
              <a:t> 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</a:t>
            </a:r>
            <a:r>
              <a:rPr lang="en-US" dirty="0"/>
              <a:t> – </a:t>
            </a:r>
            <a:r>
              <a:rPr lang="bg-BG" dirty="0"/>
              <a:t>условие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151" y="3203501"/>
            <a:ext cx="4720602" cy="34623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44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600" dirty="0">
                <a:solidFill>
                  <a:schemeClr val="bg1"/>
                </a:solidFill>
              </a:rPr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Променливи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600" dirty="0"/>
              <a:t>͏</a:t>
            </a:r>
            <a:r>
              <a:rPr lang="bg-BG" sz="3600" b="1" dirty="0">
                <a:solidFill>
                  <a:schemeClr val="bg1"/>
                </a:solidFill>
              </a:rPr>
              <a:t>Алгоритми</a:t>
            </a:r>
            <a:r>
              <a:rPr lang="bg-BG" sz="3600" b="1" dirty="0"/>
              <a:t> </a:t>
            </a:r>
            <a:r>
              <a:rPr lang="bg-BG" sz="3600" dirty="0"/>
              <a:t>за: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ru-RU" sz="3400" b="1" dirty="0"/>
              <a:t>Размяна </a:t>
            </a:r>
            <a:r>
              <a:rPr lang="ru-RU" sz="3400" dirty="0"/>
              <a:t>на стойности</a:t>
            </a:r>
            <a:endParaRPr lang="bg-BG" sz="3400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ru-RU" sz="3400" b="1" dirty="0"/>
              <a:t>Броене</a:t>
            </a:r>
            <a:r>
              <a:rPr lang="ru-RU" sz="3400" dirty="0"/>
              <a:t> на елементи</a:t>
            </a:r>
            <a:endParaRPr lang="bg-BG" sz="3400" dirty="0"/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bg-BG" sz="3400" dirty="0"/>
              <a:t>Намиране на </a:t>
            </a:r>
            <a:r>
              <a:rPr lang="bg-BG" sz="3400" b="1" dirty="0"/>
              <a:t>най-гол</a:t>
            </a:r>
            <a:r>
              <a:rPr lang="en-US" sz="3400" b="1" dirty="0"/>
              <a:t>e</a:t>
            </a:r>
            <a:r>
              <a:rPr lang="bg-BG" sz="3400" b="1" dirty="0"/>
              <a:t>мия </a:t>
            </a:r>
            <a:r>
              <a:rPr lang="bg-BG" sz="3400" dirty="0"/>
              <a:t>от </a:t>
            </a:r>
            <a:r>
              <a:rPr lang="bg-BG" sz="3400" b="1" dirty="0"/>
              <a:t>три елемента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bg-BG" sz="3400" b="1" dirty="0"/>
              <a:t>Сортиране </a:t>
            </a:r>
            <a:r>
              <a:rPr lang="bg-BG" sz="3400" dirty="0"/>
              <a:t>на елементи</a:t>
            </a:r>
            <a:endParaRPr lang="en-US" sz="34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600" b="1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329" y="1529075"/>
            <a:ext cx="8917343" cy="48302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</a:t>
            </a:r>
            <a:r>
              <a:rPr lang="en-US" dirty="0"/>
              <a:t> – </a:t>
            </a:r>
            <a:r>
              <a:rPr lang="bg-BG" dirty="0"/>
              <a:t>код на ябълката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875416" y="1283467"/>
            <a:ext cx="6126183" cy="1125150"/>
          </a:xfrm>
          <a:prstGeom prst="wedgeRoundRectCallout">
            <a:avLst>
              <a:gd name="adj1" fmla="val -35807"/>
              <a:gd name="adj2" fmla="val 1182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променлива за ябълката и ѝ присвояваме начална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0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415710" y="1287564"/>
            <a:ext cx="4062046" cy="1381538"/>
          </a:xfrm>
          <a:prstGeom prst="wedgeRoundRectCallout">
            <a:avLst>
              <a:gd name="adj1" fmla="val 62935"/>
              <a:gd name="adj2" fmla="val 1293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Поставяме я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случайна позиция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сцената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412142" y="3080591"/>
            <a:ext cx="4568620" cy="632834"/>
          </a:xfrm>
          <a:prstGeom prst="wedgeRoundRectCallout">
            <a:avLst>
              <a:gd name="adj1" fmla="val -75782"/>
              <a:gd name="adj2" fmla="val 11062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безкраен цикъл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8007186" y="4709119"/>
            <a:ext cx="3973576" cy="1471874"/>
          </a:xfrm>
          <a:prstGeom prst="wedgeRoundRectCallout">
            <a:avLst>
              <a:gd name="adj1" fmla="val -64323"/>
              <a:gd name="adj2" fmla="val -595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цикъла проверяваме дали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ябълката допира котката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57920" y="4092747"/>
            <a:ext cx="4924697" cy="2088246"/>
          </a:xfrm>
          <a:prstGeom prst="wedgeRoundRectCallout">
            <a:avLst>
              <a:gd name="adj1" fmla="val 47814"/>
              <a:gd name="adj2" fmla="val 98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допира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котката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пускаме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звук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увеличаваме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броя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ябълките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сменяме координатите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11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62" y="1283467"/>
            <a:ext cx="9816639" cy="53173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 – код на котката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3607" y="1274884"/>
            <a:ext cx="5952393" cy="1556238"/>
          </a:xfrm>
          <a:prstGeom prst="wedgeRoundRectCallout">
            <a:avLst>
              <a:gd name="adj1" fmla="val 21707"/>
              <a:gd name="adj2" fmla="val 1003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безкраен цикъл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който котката се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движи с 4 стъпки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посока на показалеца на мишката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734908" y="1248372"/>
            <a:ext cx="4570401" cy="1556239"/>
          </a:xfrm>
          <a:prstGeom prst="wedgeRoundRectCallout">
            <a:avLst>
              <a:gd name="adj1" fmla="val -30022"/>
              <a:gd name="adj2" fmla="val 10982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Този кодов блок анимира ходене на котката (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влияе само на визията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094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Крадецът на ябълки – видео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94" y="1186027"/>
            <a:ext cx="11014611" cy="544088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705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8" y="4734000"/>
            <a:ext cx="10961783" cy="1710000"/>
          </a:xfrm>
        </p:spPr>
        <p:txBody>
          <a:bodyPr/>
          <a:lstStyle/>
          <a:p>
            <a:r>
              <a:rPr lang="ru-RU" dirty="0"/>
              <a:t>Алгоритъм за намиране на </a:t>
            </a:r>
            <a:br>
              <a:rPr lang="ru-RU" dirty="0"/>
            </a:br>
            <a:r>
              <a:rPr lang="ru-RU" dirty="0"/>
              <a:t>най-</a:t>
            </a:r>
            <a:r>
              <a:rPr lang="ru-RU" dirty="0" err="1"/>
              <a:t>голeмия</a:t>
            </a:r>
            <a:r>
              <a:rPr lang="ru-RU" dirty="0"/>
              <a:t> от три елемента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177" y="1109839"/>
            <a:ext cx="2939646" cy="293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9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представлява блок-схема</a:t>
            </a:r>
            <a:r>
              <a:rPr lang="en-US" dirty="0"/>
              <a:t>?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899877" y="1702637"/>
            <a:ext cx="8415823" cy="4445389"/>
            <a:chOff x="2899877" y="1702637"/>
            <a:chExt cx="8415823" cy="4445389"/>
          </a:xfrm>
        </p:grpSpPr>
        <p:sp>
          <p:nvSpPr>
            <p:cNvPr id="5" name="Flowchart: Terminator 4"/>
            <p:cNvSpPr/>
            <p:nvPr/>
          </p:nvSpPr>
          <p:spPr bwMode="auto">
            <a:xfrm>
              <a:off x="2899877" y="1767286"/>
              <a:ext cx="1688266" cy="474752"/>
            </a:xfrm>
            <a:prstGeom prst="flowChartTerminator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" name="Parallelogram 5"/>
            <p:cNvSpPr/>
            <p:nvPr/>
          </p:nvSpPr>
          <p:spPr bwMode="auto">
            <a:xfrm>
              <a:off x="2953565" y="2665436"/>
              <a:ext cx="1580890" cy="477586"/>
            </a:xfrm>
            <a:prstGeom prst="parallelogram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Diamond 6"/>
            <p:cNvSpPr/>
            <p:nvPr/>
          </p:nvSpPr>
          <p:spPr bwMode="auto">
            <a:xfrm>
              <a:off x="3083181" y="3566420"/>
              <a:ext cx="1321657" cy="773355"/>
            </a:xfrm>
            <a:prstGeom prst="diamond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953565" y="4647878"/>
              <a:ext cx="1634578" cy="419460"/>
            </a:xfrm>
            <a:prstGeom prst="rect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155392" y="5835839"/>
              <a:ext cx="1230923" cy="879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588143" y="1702637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Начало и край на алгоритъм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88142" y="2592042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Описание на вход и изход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88142" y="3619960"/>
              <a:ext cx="4415181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Проверка на условие (Да/Не)</a:t>
              </a:r>
              <a:endParaRPr lang="en-US" sz="2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588142" y="4545421"/>
              <a:ext cx="4256919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Описание на действие</a:t>
              </a:r>
              <a:endParaRPr lang="en-US" sz="24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588142" y="5523652"/>
              <a:ext cx="6727558" cy="624374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2400" dirty="0"/>
                <a:t>– Посочване на на следваща стъпка в алгоритъма</a:t>
              </a:r>
              <a:endParaRPr lang="en-US" sz="2400" dirty="0"/>
            </a:p>
          </p:txBody>
        </p:sp>
      </p:grpSp>
      <p:sp>
        <p:nvSpPr>
          <p:cNvPr id="1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446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69057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Алгоритъм за намиране на най-гол</a:t>
            </a:r>
            <a:r>
              <a:rPr lang="en-US" dirty="0"/>
              <a:t>e</a:t>
            </a:r>
            <a:r>
              <a:rPr lang="bg-BG" dirty="0"/>
              <a:t>мия от три елемента</a:t>
            </a:r>
            <a:endParaRPr lang="en-US" dirty="0"/>
          </a:p>
        </p:txBody>
      </p:sp>
      <p:sp>
        <p:nvSpPr>
          <p:cNvPr id="7" name="Flowchart: Terminator 6"/>
          <p:cNvSpPr/>
          <p:nvPr/>
        </p:nvSpPr>
        <p:spPr bwMode="auto">
          <a:xfrm>
            <a:off x="5282593" y="1116656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Parallelogram 7"/>
          <p:cNvSpPr/>
          <p:nvPr/>
        </p:nvSpPr>
        <p:spPr bwMode="auto">
          <a:xfrm>
            <a:off x="5343559" y="1957884"/>
            <a:ext cx="1580890" cy="477586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B, C</a:t>
            </a:r>
          </a:p>
        </p:txBody>
      </p:sp>
      <p:sp>
        <p:nvSpPr>
          <p:cNvPr id="9" name="Diamond 8"/>
          <p:cNvSpPr/>
          <p:nvPr/>
        </p:nvSpPr>
        <p:spPr bwMode="auto">
          <a:xfrm>
            <a:off x="5351713" y="2734251"/>
            <a:ext cx="1569915" cy="734703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7797317" y="2798703"/>
            <a:ext cx="2858960" cy="637560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1" name="Diamond 10"/>
          <p:cNvSpPr/>
          <p:nvPr/>
        </p:nvSpPr>
        <p:spPr bwMode="auto">
          <a:xfrm>
            <a:off x="5361234" y="3765732"/>
            <a:ext cx="1569915" cy="717977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B&gt;C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7797318" y="3816613"/>
            <a:ext cx="2858959" cy="651131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5343559" y="4756449"/>
            <a:ext cx="1589805" cy="419460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 = C</a:t>
            </a:r>
          </a:p>
        </p:txBody>
      </p:sp>
      <p:sp>
        <p:nvSpPr>
          <p:cNvPr id="14" name="Parallelogram 13"/>
          <p:cNvSpPr/>
          <p:nvPr/>
        </p:nvSpPr>
        <p:spPr bwMode="auto">
          <a:xfrm>
            <a:off x="5328899" y="5471244"/>
            <a:ext cx="1625063" cy="465928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</a:t>
            </a:r>
          </a:p>
        </p:txBody>
      </p:sp>
      <p:sp>
        <p:nvSpPr>
          <p:cNvPr id="15" name="Flowchart: Terminator 14"/>
          <p:cNvSpPr/>
          <p:nvPr/>
        </p:nvSpPr>
        <p:spPr bwMode="auto">
          <a:xfrm>
            <a:off x="5289871" y="6205529"/>
            <a:ext cx="1688266" cy="482243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Край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7" name="Straight Arrow Connector 16"/>
          <p:cNvCxnSpPr>
            <a:stCxn id="7" idx="2"/>
            <a:endCxn id="8" idx="0"/>
          </p:cNvCxnSpPr>
          <p:nvPr/>
        </p:nvCxnSpPr>
        <p:spPr>
          <a:xfrm>
            <a:off x="6126726" y="1591408"/>
            <a:ext cx="7278" cy="3664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8" idx="4"/>
            <a:endCxn id="9" idx="0"/>
          </p:cNvCxnSpPr>
          <p:nvPr/>
        </p:nvCxnSpPr>
        <p:spPr>
          <a:xfrm>
            <a:off x="6134004" y="2435470"/>
            <a:ext cx="2667" cy="2987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9" idx="3"/>
            <a:endCxn id="10" idx="1"/>
          </p:cNvCxnSpPr>
          <p:nvPr/>
        </p:nvCxnSpPr>
        <p:spPr>
          <a:xfrm>
            <a:off x="6921628" y="3101603"/>
            <a:ext cx="875689" cy="158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2"/>
            <a:endCxn id="11" idx="0"/>
          </p:cNvCxnSpPr>
          <p:nvPr/>
        </p:nvCxnSpPr>
        <p:spPr>
          <a:xfrm>
            <a:off x="6136671" y="3468954"/>
            <a:ext cx="9521" cy="29677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10" idx="2"/>
          </p:cNvCxnSpPr>
          <p:nvPr/>
        </p:nvCxnSpPr>
        <p:spPr>
          <a:xfrm rot="5400000">
            <a:off x="7672829" y="2010725"/>
            <a:ext cx="128431" cy="297950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11" idx="3"/>
            <a:endCxn id="12" idx="1"/>
          </p:cNvCxnSpPr>
          <p:nvPr/>
        </p:nvCxnSpPr>
        <p:spPr>
          <a:xfrm>
            <a:off x="6931149" y="4124721"/>
            <a:ext cx="866169" cy="174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2" idx="2"/>
          </p:cNvCxnSpPr>
          <p:nvPr/>
        </p:nvCxnSpPr>
        <p:spPr>
          <a:xfrm rot="5400000">
            <a:off x="7680155" y="3047715"/>
            <a:ext cx="126614" cy="2966673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11" idx="2"/>
            <a:endCxn id="13" idx="0"/>
          </p:cNvCxnSpPr>
          <p:nvPr/>
        </p:nvCxnSpPr>
        <p:spPr>
          <a:xfrm flipH="1">
            <a:off x="6138462" y="4483709"/>
            <a:ext cx="7730" cy="272740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3" idx="2"/>
            <a:endCxn id="14" idx="0"/>
          </p:cNvCxnSpPr>
          <p:nvPr/>
        </p:nvCxnSpPr>
        <p:spPr>
          <a:xfrm>
            <a:off x="6138462" y="5175909"/>
            <a:ext cx="2969" cy="295335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14" idx="4"/>
            <a:endCxn id="15" idx="0"/>
          </p:cNvCxnSpPr>
          <p:nvPr/>
        </p:nvCxnSpPr>
        <p:spPr>
          <a:xfrm flipH="1">
            <a:off x="6134004" y="5937172"/>
            <a:ext cx="7427" cy="268357"/>
          </a:xfrm>
          <a:prstGeom prst="straightConnector1">
            <a:avLst/>
          </a:prstGeom>
          <a:ln w="57150">
            <a:solidFill>
              <a:srgbClr val="23446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978137" y="2511836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5403162" y="3238375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6953962" y="3550562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89" name="TextBox 88"/>
          <p:cNvSpPr txBox="1"/>
          <p:nvPr/>
        </p:nvSpPr>
        <p:spPr>
          <a:xfrm>
            <a:off x="5405858" y="4241080"/>
            <a:ext cx="6858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90" name="Rounded Rectangular Callout 89"/>
          <p:cNvSpPr/>
          <p:nvPr/>
        </p:nvSpPr>
        <p:spPr bwMode="auto">
          <a:xfrm>
            <a:off x="190404" y="1354032"/>
            <a:ext cx="4250001" cy="1884343"/>
          </a:xfrm>
          <a:prstGeom prst="wedgeRoundRectCallout">
            <a:avLst>
              <a:gd name="adj1" fmla="val 75322"/>
              <a:gd name="adj2" fmla="val 321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си разменят стойностите (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ще съдържа по-голяма стойност от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5328899" y="2731729"/>
            <a:ext cx="5388924" cy="1027108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2" name="Rectangle 91"/>
          <p:cNvSpPr/>
          <p:nvPr/>
        </p:nvSpPr>
        <p:spPr bwMode="auto">
          <a:xfrm>
            <a:off x="5328899" y="3764289"/>
            <a:ext cx="5388924" cy="975345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3" name="Rounded Rectangular Callout 92"/>
          <p:cNvSpPr/>
          <p:nvPr/>
        </p:nvSpPr>
        <p:spPr bwMode="auto">
          <a:xfrm>
            <a:off x="86951" y="3609003"/>
            <a:ext cx="4970824" cy="2182197"/>
          </a:xfrm>
          <a:prstGeom prst="wedgeRoundRectCallout">
            <a:avLst>
              <a:gd name="adj1" fmla="val 58236"/>
              <a:gd name="adj2" fmla="val -2455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 същия начин се сравняват стойностите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ще си разменят стойностите (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ще е с най-голямата стойност)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4" name="Rounded Rectangular Callout 93"/>
          <p:cNvSpPr/>
          <p:nvPr/>
        </p:nvSpPr>
        <p:spPr bwMode="auto">
          <a:xfrm>
            <a:off x="7827603" y="1167840"/>
            <a:ext cx="3651892" cy="1358974"/>
          </a:xfrm>
          <a:prstGeom prst="wedgeRoundRectCallout">
            <a:avLst>
              <a:gd name="adj1" fmla="val -75084"/>
              <a:gd name="adj2" fmla="val 232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променливите и им даваме стойности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647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85" grpId="0"/>
      <p:bldP spid="86" grpId="0"/>
      <p:bldP spid="87" grpId="0"/>
      <p:bldP spid="89" grpId="0"/>
      <p:bldP spid="90" grpId="0" animBg="1"/>
      <p:bldP spid="91" grpId="0" animBg="1"/>
      <p:bldP spid="92" grpId="0" animBg="1"/>
      <p:bldP spid="93" grpId="0" animBg="1"/>
      <p:bldP spid="9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0405" y="100750"/>
            <a:ext cx="9692149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741" y="983404"/>
            <a:ext cx="4474517" cy="6119714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7858312" y="1214345"/>
            <a:ext cx="4143281" cy="2118947"/>
          </a:xfrm>
          <a:prstGeom prst="wedgeRoundRectCallout">
            <a:avLst>
              <a:gd name="adj1" fmla="val -70320"/>
              <a:gd name="adj2" fmla="val -26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намиране на най-големия елемент, приложен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523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464000"/>
            <a:ext cx="10961783" cy="768084"/>
          </a:xfrm>
        </p:spPr>
        <p:txBody>
          <a:bodyPr/>
          <a:lstStyle/>
          <a:p>
            <a:r>
              <a:rPr lang="bg-BG" dirty="0"/>
              <a:t>Магическата жаба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4" t="23710" r="20636" b="10845"/>
          <a:stretch/>
        </p:blipFill>
        <p:spPr>
          <a:xfrm>
            <a:off x="4552949" y="914604"/>
            <a:ext cx="3086101" cy="30861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>
          <a:xfrm>
            <a:off x="615109" y="5409000"/>
            <a:ext cx="10961783" cy="1083084"/>
          </a:xfrm>
        </p:spPr>
        <p:txBody>
          <a:bodyPr/>
          <a:lstStyle/>
          <a:p>
            <a:r>
              <a:rPr lang="ru-RU" dirty="0"/>
              <a:t>Използване на алгоритъм за намиране на </a:t>
            </a:r>
            <a:br>
              <a:rPr lang="ru-RU" dirty="0"/>
            </a:br>
            <a:r>
              <a:rPr lang="ru-RU" dirty="0"/>
              <a:t>най-</a:t>
            </a:r>
            <a:r>
              <a:rPr lang="ru-RU" dirty="0" err="1"/>
              <a:t>големия</a:t>
            </a:r>
            <a:r>
              <a:rPr lang="ru-RU" dirty="0"/>
              <a:t> от три елемента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65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715598" cy="5310875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Направете програма за </a:t>
            </a:r>
            <a:r>
              <a:rPr lang="bg-BG" b="1" dirty="0"/>
              <a:t>намиране на най-големия от три елемента</a:t>
            </a:r>
            <a:endParaRPr lang="bg-BG" dirty="0"/>
          </a:p>
          <a:p>
            <a:r>
              <a:rPr lang="bg-BG" dirty="0"/>
              <a:t>Героят трябва да е </a:t>
            </a:r>
            <a:r>
              <a:rPr lang="bg-BG" b="1" dirty="0"/>
              <a:t>магическа жаба</a:t>
            </a:r>
            <a:r>
              <a:rPr lang="bg-BG" dirty="0"/>
              <a:t>, която взима </a:t>
            </a:r>
            <a:r>
              <a:rPr lang="bg-BG" b="1" dirty="0"/>
              <a:t>3 числа </a:t>
            </a:r>
            <a:r>
              <a:rPr lang="bg-BG" dirty="0"/>
              <a:t>от</a:t>
            </a:r>
            <a:r>
              <a:rPr lang="bg-BG" b="1" dirty="0"/>
              <a:t> потребителя</a:t>
            </a:r>
            <a:r>
              <a:rPr lang="bg-BG" dirty="0"/>
              <a:t>.</a:t>
            </a:r>
          </a:p>
          <a:p>
            <a:r>
              <a:rPr lang="bg-BG" dirty="0"/>
              <a:t>Накрая жабата трябва да </a:t>
            </a:r>
            <a:r>
              <a:rPr lang="bg-BG" b="1" dirty="0"/>
              <a:t>каже</a:t>
            </a:r>
            <a:r>
              <a:rPr lang="bg-BG" dirty="0"/>
              <a:t> кое е </a:t>
            </a:r>
            <a:r>
              <a:rPr lang="bg-BG" b="1" dirty="0"/>
              <a:t>най-голямото число</a:t>
            </a:r>
            <a:endParaRPr lang="bg-BG" dirty="0"/>
          </a:p>
          <a:p>
            <a:r>
              <a:rPr lang="bg-BG" dirty="0"/>
              <a:t>Добавете и подходящ </a:t>
            </a:r>
            <a:r>
              <a:rPr lang="bg-BG" b="1" dirty="0"/>
              <a:t>фон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38DA6-22B9-3253-79FA-FF8C39FA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условие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1516500"/>
            <a:ext cx="5173656" cy="382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722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код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308230" y="975341"/>
            <a:ext cx="4317333" cy="5882659"/>
            <a:chOff x="4308230" y="975341"/>
            <a:chExt cx="4317333" cy="588265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8230" y="975341"/>
              <a:ext cx="4317333" cy="258505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9646" y="3337119"/>
              <a:ext cx="3595110" cy="3520881"/>
            </a:xfrm>
            <a:prstGeom prst="rect">
              <a:avLst/>
            </a:prstGeom>
          </p:spPr>
        </p:pic>
      </p:grpSp>
      <p:sp>
        <p:nvSpPr>
          <p:cNvPr id="9" name="Rectangle 8"/>
          <p:cNvSpPr/>
          <p:nvPr/>
        </p:nvSpPr>
        <p:spPr bwMode="auto">
          <a:xfrm>
            <a:off x="4484837" y="1784229"/>
            <a:ext cx="1529101" cy="1671148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955785" y="1982378"/>
            <a:ext cx="3692769" cy="1107831"/>
          </a:xfrm>
          <a:prstGeom prst="wedgeRoundRectCallout">
            <a:avLst>
              <a:gd name="adj1" fmla="val -74404"/>
              <a:gd name="adj2" fmla="val -813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стойностите за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77735" y="3321438"/>
            <a:ext cx="4152900" cy="1133475"/>
          </a:xfrm>
          <a:prstGeom prst="wedgeRoundRectCallout">
            <a:avLst>
              <a:gd name="adj1" fmla="val 52332"/>
              <a:gd name="adj2" fmla="val 246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Прилагаме алгоритъма за най-голямо число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484837" y="3455991"/>
            <a:ext cx="1887388" cy="269777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477124" y="4962525"/>
            <a:ext cx="3686176" cy="1066800"/>
          </a:xfrm>
          <a:prstGeom prst="wedgeRoundRectCallout">
            <a:avLst>
              <a:gd name="adj1" fmla="val -56492"/>
              <a:gd name="adj2" fmla="val 839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казваме кое е най-голямото число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22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Променливи</a:t>
            </a:r>
            <a:endParaRPr lang="en-US"/>
          </a:p>
        </p:txBody>
      </p:sp>
      <p:sp>
        <p:nvSpPr>
          <p:cNvPr id="8" name="Oval 7"/>
          <p:cNvSpPr/>
          <p:nvPr/>
        </p:nvSpPr>
        <p:spPr bwMode="auto">
          <a:xfrm>
            <a:off x="7074113" y="2441486"/>
            <a:ext cx="352425" cy="434769"/>
          </a:xfrm>
          <a:prstGeom prst="ellipse">
            <a:avLst/>
          </a:prstGeom>
          <a:solidFill>
            <a:srgbClr val="FFFFF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711" y="2321896"/>
            <a:ext cx="3232578" cy="94682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/>
              <a:t>Съхраняване на стойности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1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Магическата жаба – видео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0" y="1233733"/>
            <a:ext cx="10823459" cy="534646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830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8" y="4689000"/>
            <a:ext cx="10961783" cy="1559175"/>
          </a:xfrm>
        </p:spPr>
        <p:txBody>
          <a:bodyPr/>
          <a:lstStyle/>
          <a:p>
            <a:r>
              <a:rPr lang="ru-RU" dirty="0"/>
              <a:t>Алгоритъм за </a:t>
            </a:r>
            <a:r>
              <a:rPr lang="ru-RU" dirty="0" err="1"/>
              <a:t>сортиране</a:t>
            </a:r>
            <a:r>
              <a:rPr lang="ru-RU" dirty="0"/>
              <a:t> на елементи</a:t>
            </a:r>
            <a:endParaRPr lang="en-US" dirty="0"/>
          </a:p>
        </p:txBody>
      </p:sp>
      <p:pic>
        <p:nvPicPr>
          <p:cNvPr id="3" name="Picture 2" descr="A white arrow pointing down&#10;&#10;Description automatically generated">
            <a:extLst>
              <a:ext uri="{FF2B5EF4-FFF2-40B4-BE49-F238E27FC236}">
                <a16:creationId xmlns:a16="http://schemas.microsoft.com/office/drawing/2014/main" id="{C10F183F-498E-2874-3DD8-01FB86AFA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800" y="1586992"/>
            <a:ext cx="21844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Алгоритъм за сортиране на елементи</a:t>
            </a:r>
            <a:endParaRPr lang="en-US" dirty="0"/>
          </a:p>
        </p:txBody>
      </p:sp>
      <p:sp>
        <p:nvSpPr>
          <p:cNvPr id="6" name="Flowchart: Terminator 5"/>
          <p:cNvSpPr/>
          <p:nvPr/>
        </p:nvSpPr>
        <p:spPr bwMode="auto">
          <a:xfrm>
            <a:off x="4887350" y="1117343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Parallelogram 6"/>
          <p:cNvSpPr/>
          <p:nvPr/>
        </p:nvSpPr>
        <p:spPr bwMode="auto">
          <a:xfrm>
            <a:off x="4943425" y="1881553"/>
            <a:ext cx="1576117" cy="422031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A, B, C</a:t>
            </a:r>
          </a:p>
        </p:txBody>
      </p:sp>
      <p:sp>
        <p:nvSpPr>
          <p:cNvPr id="8" name="Diamond 7"/>
          <p:cNvSpPr/>
          <p:nvPr/>
        </p:nvSpPr>
        <p:spPr bwMode="auto">
          <a:xfrm>
            <a:off x="4921443" y="2568002"/>
            <a:ext cx="1620079" cy="791308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9" name="Diamond 8"/>
          <p:cNvSpPr/>
          <p:nvPr/>
        </p:nvSpPr>
        <p:spPr bwMode="auto">
          <a:xfrm>
            <a:off x="4923663" y="4664690"/>
            <a:ext cx="1620079" cy="744267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A&gt;B</a:t>
            </a:r>
          </a:p>
        </p:txBody>
      </p:sp>
      <p:sp>
        <p:nvSpPr>
          <p:cNvPr id="10" name="Diamond 9"/>
          <p:cNvSpPr/>
          <p:nvPr/>
        </p:nvSpPr>
        <p:spPr bwMode="auto">
          <a:xfrm>
            <a:off x="4921443" y="3619750"/>
            <a:ext cx="1620079" cy="791308"/>
          </a:xfrm>
          <a:prstGeom prst="diamond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B&gt;C</a:t>
            </a:r>
          </a:p>
        </p:txBody>
      </p:sp>
      <p:sp>
        <p:nvSpPr>
          <p:cNvPr id="11" name="Parallelogram 10"/>
          <p:cNvSpPr/>
          <p:nvPr/>
        </p:nvSpPr>
        <p:spPr bwMode="auto">
          <a:xfrm>
            <a:off x="4943423" y="5701502"/>
            <a:ext cx="1576117" cy="422031"/>
          </a:xfrm>
          <a:prstGeom prst="parallelogram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A&lt;B&lt;C</a:t>
            </a:r>
          </a:p>
        </p:txBody>
      </p:sp>
      <p:sp>
        <p:nvSpPr>
          <p:cNvPr id="12" name="Flowchart: Terminator 11"/>
          <p:cNvSpPr/>
          <p:nvPr/>
        </p:nvSpPr>
        <p:spPr bwMode="auto">
          <a:xfrm>
            <a:off x="4887350" y="6354859"/>
            <a:ext cx="1688266" cy="474752"/>
          </a:xfrm>
          <a:prstGeom prst="flowChartTerminator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Край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491044" y="2623814"/>
            <a:ext cx="2866293" cy="679683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7497641" y="4724209"/>
            <a:ext cx="2866293" cy="653312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491044" y="3679957"/>
            <a:ext cx="2866293" cy="670894"/>
          </a:xfrm>
          <a:prstGeom prst="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Размяна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cxnSp>
        <p:nvCxnSpPr>
          <p:cNvPr id="17" name="Straight Arrow Connector 16"/>
          <p:cNvCxnSpPr>
            <a:stCxn id="6" idx="2"/>
            <a:endCxn id="7" idx="0"/>
          </p:cNvCxnSpPr>
          <p:nvPr/>
        </p:nvCxnSpPr>
        <p:spPr>
          <a:xfrm>
            <a:off x="5731483" y="1592095"/>
            <a:ext cx="1" cy="2894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4"/>
            <a:endCxn id="8" idx="0"/>
          </p:cNvCxnSpPr>
          <p:nvPr/>
        </p:nvCxnSpPr>
        <p:spPr>
          <a:xfrm flipH="1">
            <a:off x="5731483" y="2303584"/>
            <a:ext cx="1" cy="2644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10" idx="0"/>
          </p:cNvCxnSpPr>
          <p:nvPr/>
        </p:nvCxnSpPr>
        <p:spPr>
          <a:xfrm>
            <a:off x="5731483" y="3359310"/>
            <a:ext cx="0" cy="2604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>
            <a:off x="5731483" y="4411058"/>
            <a:ext cx="2220" cy="2536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2"/>
            <a:endCxn id="11" idx="0"/>
          </p:cNvCxnSpPr>
          <p:nvPr/>
        </p:nvCxnSpPr>
        <p:spPr>
          <a:xfrm flipH="1">
            <a:off x="5731482" y="5408957"/>
            <a:ext cx="2221" cy="2925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1" idx="4"/>
            <a:endCxn id="12" idx="0"/>
          </p:cNvCxnSpPr>
          <p:nvPr/>
        </p:nvCxnSpPr>
        <p:spPr>
          <a:xfrm>
            <a:off x="5731482" y="6123533"/>
            <a:ext cx="1" cy="2313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13" idx="2"/>
          </p:cNvCxnSpPr>
          <p:nvPr/>
        </p:nvCxnSpPr>
        <p:spPr>
          <a:xfrm rot="5400000">
            <a:off x="7345707" y="1855235"/>
            <a:ext cx="130223" cy="302674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8" idx="3"/>
            <a:endCxn id="13" idx="1"/>
          </p:cNvCxnSpPr>
          <p:nvPr/>
        </p:nvCxnSpPr>
        <p:spPr>
          <a:xfrm>
            <a:off x="6541522" y="2963656"/>
            <a:ext cx="9495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0" idx="3"/>
            <a:endCxn id="15" idx="1"/>
          </p:cNvCxnSpPr>
          <p:nvPr/>
        </p:nvCxnSpPr>
        <p:spPr>
          <a:xfrm>
            <a:off x="6541522" y="4015404"/>
            <a:ext cx="9495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9" idx="3"/>
            <a:endCxn id="14" idx="1"/>
          </p:cNvCxnSpPr>
          <p:nvPr/>
        </p:nvCxnSpPr>
        <p:spPr>
          <a:xfrm>
            <a:off x="6543742" y="5036824"/>
            <a:ext cx="953899" cy="140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5" idx="2"/>
          </p:cNvCxnSpPr>
          <p:nvPr/>
        </p:nvCxnSpPr>
        <p:spPr>
          <a:xfrm rot="5400000">
            <a:off x="7300876" y="2911154"/>
            <a:ext cx="183618" cy="3063012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stCxn id="14" idx="2"/>
          </p:cNvCxnSpPr>
          <p:nvPr/>
        </p:nvCxnSpPr>
        <p:spPr>
          <a:xfrm rot="5400000">
            <a:off x="7349246" y="3923017"/>
            <a:ext cx="127038" cy="3036047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668997" y="2416185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66" name="TextBox 65"/>
          <p:cNvSpPr txBox="1"/>
          <p:nvPr/>
        </p:nvSpPr>
        <p:spPr>
          <a:xfrm>
            <a:off x="6668997" y="3459473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67" name="TextBox 66"/>
          <p:cNvSpPr txBox="1"/>
          <p:nvPr/>
        </p:nvSpPr>
        <p:spPr>
          <a:xfrm>
            <a:off x="6656991" y="4509842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да</a:t>
            </a:r>
            <a:endParaRPr lang="en-US" sz="2400" dirty="0"/>
          </a:p>
        </p:txBody>
      </p:sp>
      <p:sp>
        <p:nvSpPr>
          <p:cNvPr id="70" name="TextBox 69"/>
          <p:cNvSpPr txBox="1"/>
          <p:nvPr/>
        </p:nvSpPr>
        <p:spPr>
          <a:xfrm>
            <a:off x="4973174" y="3121533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71" name="TextBox 70"/>
          <p:cNvSpPr txBox="1"/>
          <p:nvPr/>
        </p:nvSpPr>
        <p:spPr>
          <a:xfrm>
            <a:off x="4967171" y="4202640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75" name="TextBox 74"/>
          <p:cNvSpPr txBox="1"/>
          <p:nvPr/>
        </p:nvSpPr>
        <p:spPr>
          <a:xfrm>
            <a:off x="4962198" y="5157989"/>
            <a:ext cx="694571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не</a:t>
            </a:r>
            <a:endParaRPr lang="en-US" sz="24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7307600" y="1130170"/>
            <a:ext cx="3651892" cy="1358974"/>
          </a:xfrm>
          <a:prstGeom prst="wedgeRoundRectCallout">
            <a:avLst>
              <a:gd name="adj1" fmla="val -70650"/>
              <a:gd name="adj2" fmla="val 204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променливите и им даваме стойности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Rounded Rectangular Callout 81"/>
          <p:cNvSpPr/>
          <p:nvPr/>
        </p:nvSpPr>
        <p:spPr bwMode="auto">
          <a:xfrm>
            <a:off x="125714" y="1164292"/>
            <a:ext cx="4338586" cy="2325238"/>
          </a:xfrm>
          <a:prstGeom prst="wedgeRoundRectCallout">
            <a:avLst>
              <a:gd name="adj1" fmla="val 58933"/>
              <a:gd name="adj2" fmla="val 339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Прилагаме алгоритъма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намиране на най-голямото от трите числа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(в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ще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съдържа най-голямото число)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4887350" y="2573213"/>
            <a:ext cx="5540327" cy="21100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6" name="Rounded Rectangular Callout 85"/>
          <p:cNvSpPr/>
          <p:nvPr/>
        </p:nvSpPr>
        <p:spPr bwMode="auto">
          <a:xfrm>
            <a:off x="113963" y="3730517"/>
            <a:ext cx="4378447" cy="1558649"/>
          </a:xfrm>
          <a:prstGeom prst="wedgeRoundRectCallout">
            <a:avLst>
              <a:gd name="adj1" fmla="val 58085"/>
              <a:gd name="adj2" fmla="val 309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Последно сравняваме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ги разменяме, ако е изпълнено условието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7" name="Rectangle 86"/>
          <p:cNvSpPr/>
          <p:nvPr/>
        </p:nvSpPr>
        <p:spPr bwMode="auto">
          <a:xfrm>
            <a:off x="4887350" y="4686297"/>
            <a:ext cx="5540327" cy="985212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383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65" grpId="0"/>
      <p:bldP spid="66" grpId="0"/>
      <p:bldP spid="67" grpId="0"/>
      <p:bldP spid="70" grpId="0"/>
      <p:bldP spid="71" grpId="0"/>
      <p:bldP spid="75" grpId="0"/>
      <p:bldP spid="81" grpId="0" animBg="1"/>
      <p:bldP spid="82" grpId="0" animBg="1"/>
      <p:bldP spid="83" grpId="0" animBg="1"/>
      <p:bldP spid="86" grpId="0" animBg="1"/>
      <p:bldP spid="8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в </a:t>
            </a:r>
            <a:r>
              <a:rPr lang="en-US" dirty="0"/>
              <a:t>Scratch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7" t="4256" r="17869" b="2049"/>
          <a:stretch/>
        </p:blipFill>
        <p:spPr>
          <a:xfrm>
            <a:off x="5810249" y="1141381"/>
            <a:ext cx="2847976" cy="556466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20756" y="2727130"/>
            <a:ext cx="4973705" cy="1178170"/>
          </a:xfrm>
          <a:prstGeom prst="wedgeRoundRectCallout">
            <a:avLst>
              <a:gd name="adj1" fmla="val 53606"/>
              <a:gd name="adj2" fmla="val 641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Алгоритъм за сортиране на елементи, приложен в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Scratch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4824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Робо маратон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9" t="8282" r="18065" b="10498"/>
          <a:stretch/>
        </p:blipFill>
        <p:spPr>
          <a:xfrm>
            <a:off x="5117675" y="1345223"/>
            <a:ext cx="1956649" cy="24882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dirty="0"/>
              <a:t>Използване на алгоритъм за </a:t>
            </a:r>
            <a:r>
              <a:rPr lang="ru-RU" dirty="0" err="1"/>
              <a:t>сортиране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480598" cy="5528766"/>
          </a:xfrm>
        </p:spPr>
        <p:txBody>
          <a:bodyPr>
            <a:normAutofit fontScale="92500" lnSpcReduction="10000"/>
          </a:bodyPr>
          <a:lstStyle/>
          <a:p>
            <a:r>
              <a:rPr lang="bg-BG" dirty="0"/>
              <a:t>Създайте </a:t>
            </a:r>
            <a:r>
              <a:rPr lang="bg-BG" b="1" dirty="0"/>
              <a:t>игра</a:t>
            </a:r>
            <a:r>
              <a:rPr lang="bg-BG" dirty="0"/>
              <a:t>, която да подрежда </a:t>
            </a:r>
            <a:r>
              <a:rPr lang="bg-BG" b="1" dirty="0"/>
              <a:t>3 робота </a:t>
            </a:r>
            <a:r>
              <a:rPr lang="bg-BG" dirty="0"/>
              <a:t>на почетната стълба. </a:t>
            </a:r>
          </a:p>
          <a:p>
            <a:r>
              <a:rPr lang="bg-BG" dirty="0"/>
              <a:t>Намерете подходяща </a:t>
            </a:r>
            <a:r>
              <a:rPr lang="bg-BG" b="1" dirty="0"/>
              <a:t>снимка на подиум </a:t>
            </a:r>
            <a:r>
              <a:rPr lang="bg-BG" dirty="0"/>
              <a:t>в интернет и </a:t>
            </a:r>
            <a:r>
              <a:rPr lang="bg-BG" b="1" dirty="0"/>
              <a:t>създайте герой </a:t>
            </a:r>
            <a:r>
              <a:rPr lang="bg-BG" dirty="0"/>
              <a:t>със снимката. </a:t>
            </a:r>
          </a:p>
          <a:p>
            <a:r>
              <a:rPr lang="bg-BG" dirty="0"/>
              <a:t>Подиумът взима </a:t>
            </a:r>
            <a:r>
              <a:rPr lang="bg-BG" b="1" dirty="0"/>
              <a:t>резултатите </a:t>
            </a:r>
            <a:r>
              <a:rPr lang="bg-BG" dirty="0"/>
              <a:t>на роботите от </a:t>
            </a:r>
            <a:r>
              <a:rPr lang="bg-BG" b="1" dirty="0"/>
              <a:t>потребителя</a:t>
            </a:r>
            <a:r>
              <a:rPr lang="bg-BG" dirty="0"/>
              <a:t> и ги </a:t>
            </a:r>
            <a:r>
              <a:rPr lang="bg-BG" b="1" dirty="0"/>
              <a:t>сортира</a:t>
            </a:r>
            <a:r>
              <a:rPr lang="bg-BG" dirty="0"/>
              <a:t>. </a:t>
            </a:r>
          </a:p>
          <a:p>
            <a:r>
              <a:rPr lang="bg-BG" dirty="0"/>
              <a:t>Накрая състезателите трябва да се </a:t>
            </a:r>
            <a:r>
              <a:rPr lang="bg-BG" b="1" dirty="0"/>
              <a:t>наредят по подиума</a:t>
            </a:r>
            <a:r>
              <a:rPr lang="bg-BG" dirty="0"/>
              <a:t> според техния резултат (</a:t>
            </a:r>
            <a:r>
              <a:rPr lang="bg-BG" b="1" dirty="0"/>
              <a:t>низходящо</a:t>
            </a:r>
            <a:r>
              <a:rPr lang="bg-BG" dirty="0"/>
              <a:t>). Добавете подходящ фон.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условие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240" y="2934000"/>
            <a:ext cx="4329790" cy="32188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471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8" y="1222873"/>
            <a:ext cx="10014704" cy="542463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подиума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436498" y="1196125"/>
            <a:ext cx="4572000" cy="1916723"/>
          </a:xfrm>
          <a:prstGeom prst="wedgeRoundRectCallout">
            <a:avLst>
              <a:gd name="adj1" fmla="val -49551"/>
              <a:gd name="adj2" fmla="val 651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точките на роботите от потребителя, както и ги присвояваме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629276" y="3366710"/>
            <a:ext cx="1664494" cy="2348289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7436498" y="3677021"/>
            <a:ext cx="4514424" cy="1881183"/>
          </a:xfrm>
          <a:prstGeom prst="wedgeRoundRectCallout">
            <a:avLst>
              <a:gd name="adj1" fmla="val -35359"/>
              <a:gd name="adj2" fmla="val 665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разпространяваме съобщение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за да активираме скриптовете на роботите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183503" y="3418529"/>
            <a:ext cx="3127865" cy="3228975"/>
          </a:xfrm>
          <a:prstGeom prst="wedgeRoundRectCallout">
            <a:avLst>
              <a:gd name="adj1" fmla="val 121348"/>
              <a:gd name="adj2" fmla="val 249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3502" y="3418529"/>
            <a:ext cx="3127865" cy="3228975"/>
          </a:xfrm>
          <a:prstGeom prst="wedgeRoundRectCallout">
            <a:avLst>
              <a:gd name="adj1" fmla="val 56441"/>
              <a:gd name="adj2" fmla="val -711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собствен блок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алгоритма за сортиране, с който сортираме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4841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9" y="1196125"/>
            <a:ext cx="10064084" cy="545137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роботите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8095545" y="1417319"/>
            <a:ext cx="3264028" cy="1785173"/>
          </a:xfrm>
          <a:prstGeom prst="wedgeRoundRectCallout">
            <a:avLst>
              <a:gd name="adj1" fmla="val -42002"/>
              <a:gd name="adj2" fmla="val 681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Още в началото 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начална позиция 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всеки робот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18872" y="1417319"/>
            <a:ext cx="3383605" cy="2502983"/>
          </a:xfrm>
          <a:prstGeom prst="wedgeRoundRectCallout">
            <a:avLst>
              <a:gd name="adj1" fmla="val 55482"/>
              <a:gd name="adj2" fmla="val -113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сортиране на числата проверяваме дали резултата на робота е равен на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1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2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endParaRPr lang="en-US" sz="24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638925" y="4509148"/>
            <a:ext cx="4238625" cy="1419223"/>
          </a:xfrm>
          <a:prstGeom prst="wedgeRoundRectCallout">
            <a:avLst>
              <a:gd name="adj1" fmla="val -63947"/>
              <a:gd name="adj2" fmla="val -992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 ==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 3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този робот отива на върха на подиума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667124" y="2760785"/>
            <a:ext cx="2257427" cy="1268290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118872" y="4207537"/>
            <a:ext cx="3383605" cy="2218202"/>
          </a:xfrm>
          <a:prstGeom prst="wedgeRoundRectCallout">
            <a:avLst>
              <a:gd name="adj1" fmla="val 54040"/>
              <a:gd name="adj2" fmla="val 214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Същата логика е и за втора и трета позиция. За третата няма нужда от проверка, тъй като е последна.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667125" y="4030980"/>
            <a:ext cx="2257426" cy="2550795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53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49" y="1196125"/>
            <a:ext cx="10064084" cy="545137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код на роботите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756579" y="1646953"/>
            <a:ext cx="4396154" cy="1107831"/>
          </a:xfrm>
          <a:prstGeom prst="wedgeRoundRectCallout">
            <a:avLst>
              <a:gd name="adj1" fmla="val -34058"/>
              <a:gd name="adj2" fmla="val 485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Скриптът на останалите роботи е идентичен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669070" y="4824000"/>
            <a:ext cx="6248399" cy="1389186"/>
          </a:xfrm>
          <a:prstGeom prst="wedgeRoundRectCallout">
            <a:avLst>
              <a:gd name="adj1" fmla="val -70054"/>
              <a:gd name="adj2" fmla="val -674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Единствената разлика е, че се  проверяват точките за дадения робот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R2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R3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3410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Робо маратон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77" y="1240420"/>
            <a:ext cx="10920046" cy="53941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16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0179" y="1196125"/>
            <a:ext cx="12120470" cy="5201066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Променлива</a:t>
            </a:r>
            <a:r>
              <a:rPr lang="ru-RU" dirty="0"/>
              <a:t> </a:t>
            </a:r>
            <a:r>
              <a:rPr lang="en-US" dirty="0"/>
              <a:t>–</a:t>
            </a:r>
            <a:r>
              <a:rPr lang="ru-RU" dirty="0"/>
              <a:t> </a:t>
            </a:r>
            <a:r>
              <a:rPr lang="ru-RU" b="1" dirty="0"/>
              <a:t>стойност</a:t>
            </a:r>
            <a:r>
              <a:rPr lang="ru-RU" dirty="0"/>
              <a:t>, записана в паметта на </a:t>
            </a:r>
            <a:r>
              <a:rPr lang="en-US" dirty="0"/>
              <a:t>Scratch</a:t>
            </a:r>
          </a:p>
          <a:p>
            <a:pPr lvl="1">
              <a:lnSpc>
                <a:spcPct val="114000"/>
              </a:lnSpc>
            </a:pPr>
            <a:r>
              <a:rPr lang="bg-BG" dirty="0"/>
              <a:t>Може да променя </a:t>
            </a:r>
            <a:r>
              <a:rPr lang="bg-BG" b="1" dirty="0"/>
              <a:t>стойността си</a:t>
            </a:r>
            <a:endParaRPr lang="ru-RU" b="1" dirty="0"/>
          </a:p>
          <a:p>
            <a:pPr lvl="1">
              <a:lnSpc>
                <a:spcPct val="114000"/>
              </a:lnSpc>
            </a:pPr>
            <a:r>
              <a:rPr lang="ru-RU" dirty="0"/>
              <a:t>Може да съдържа </a:t>
            </a:r>
            <a:r>
              <a:rPr lang="ru-RU" b="1" dirty="0"/>
              <a:t>само една стойност в</a:t>
            </a:r>
            <a:r>
              <a:rPr lang="ru-RU" dirty="0"/>
              <a:t> </a:t>
            </a:r>
            <a:r>
              <a:rPr lang="ru-RU" b="1" dirty="0"/>
              <a:t>даден момент</a:t>
            </a:r>
            <a:endParaRPr lang="en-US" b="1" dirty="0"/>
          </a:p>
          <a:p>
            <a:pPr lvl="1">
              <a:lnSpc>
                <a:spcPct val="114000"/>
              </a:lnSpc>
            </a:pPr>
            <a:r>
              <a:rPr lang="bg-BG" dirty="0"/>
              <a:t>Стойностите на </a:t>
            </a:r>
            <a:r>
              <a:rPr lang="bg-BG" b="1" dirty="0"/>
              <a:t>променливите</a:t>
            </a:r>
            <a:r>
              <a:rPr lang="bg-BG" dirty="0"/>
              <a:t> </a:t>
            </a:r>
            <a:r>
              <a:rPr lang="ru-RU" dirty="0"/>
              <a:t>могат да бъдат </a:t>
            </a:r>
            <a:r>
              <a:rPr lang="ru-RU" b="1" dirty="0"/>
              <a:t>числа</a:t>
            </a:r>
            <a:r>
              <a:rPr lang="ru-RU" dirty="0"/>
              <a:t> или </a:t>
            </a:r>
            <a:r>
              <a:rPr lang="ru-RU" b="1" dirty="0"/>
              <a:t>текст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Променливи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 bwMode="auto">
          <a:xfrm>
            <a:off x="6968046" y="5336076"/>
            <a:ext cx="352425" cy="434769"/>
          </a:xfrm>
          <a:prstGeom prst="ellipse">
            <a:avLst/>
          </a:prstGeom>
          <a:solidFill>
            <a:srgbClr val="FFFFF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540" y="5393863"/>
            <a:ext cx="3809563" cy="1115818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2856092" y="4362993"/>
            <a:ext cx="3921369" cy="708695"/>
          </a:xfrm>
          <a:prstGeom prst="wedgeRoundRectCallout">
            <a:avLst>
              <a:gd name="adj1" fmla="val 15490"/>
              <a:gd name="adj2" fmla="val 1094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8035186" y="5230387"/>
            <a:ext cx="2915957" cy="1080916"/>
          </a:xfrm>
          <a:prstGeom prst="wedgeRoundRectCallout">
            <a:avLst>
              <a:gd name="adj1" fmla="val -73603"/>
              <a:gd name="adj2" fmla="val 158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868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Променлива </a:t>
            </a:r>
            <a:r>
              <a:rPr lang="bg-BG" sz="2900" b="1" dirty="0">
                <a:solidFill>
                  <a:schemeClr val="bg2"/>
                </a:solidFill>
              </a:rPr>
              <a:t>– </a:t>
            </a:r>
            <a:r>
              <a:rPr lang="bg-BG" sz="2900" dirty="0">
                <a:solidFill>
                  <a:schemeClr val="bg2"/>
                </a:solidFill>
              </a:rPr>
              <a:t>стойност, </a:t>
            </a:r>
            <a:r>
              <a:rPr lang="bg-BG" sz="2900" b="1" dirty="0">
                <a:solidFill>
                  <a:schemeClr val="bg2"/>
                </a:solidFill>
              </a:rPr>
              <a:t>записана</a:t>
            </a:r>
            <a:r>
              <a:rPr lang="bg-BG" sz="2900" dirty="0">
                <a:solidFill>
                  <a:schemeClr val="bg2"/>
                </a:solidFill>
              </a:rPr>
              <a:t> в паметта</a:t>
            </a:r>
            <a:r>
              <a:rPr lang="en-US" sz="2900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на </a:t>
            </a:r>
            <a:r>
              <a:rPr lang="en-US" sz="2900" b="1" dirty="0">
                <a:solidFill>
                  <a:schemeClr val="bg2"/>
                </a:solidFill>
              </a:rPr>
              <a:t>Scratch</a:t>
            </a:r>
            <a:endParaRPr lang="bg-BG" sz="2900" b="1" dirty="0">
              <a:solidFill>
                <a:schemeClr val="bg2"/>
              </a:solidFill>
            </a:endParaRPr>
          </a:p>
          <a:p>
            <a:pPr lvl="0">
              <a:buClr>
                <a:schemeClr val="bg2"/>
              </a:buClr>
            </a:pPr>
            <a:r>
              <a:rPr lang="bg-BG" sz="29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Елементи</a:t>
            </a:r>
            <a:r>
              <a:rPr lang="bg-BG" sz="2900" b="1" dirty="0">
                <a:solidFill>
                  <a:schemeClr val="bg2"/>
                </a:solidFill>
              </a:rPr>
              <a:t> </a:t>
            </a:r>
            <a:r>
              <a:rPr lang="bg-BG" sz="2900" dirty="0">
                <a:solidFill>
                  <a:schemeClr val="bg2"/>
                </a:solidFill>
              </a:rPr>
              <a:t>на променливата:</a:t>
            </a:r>
            <a:endParaRPr lang="bg-BG" sz="2900" b="1" dirty="0">
              <a:solidFill>
                <a:schemeClr val="bg2"/>
              </a:solidFill>
            </a:endParaRPr>
          </a:p>
          <a:p>
            <a:pPr marL="914115" lvl="1" indent="-456915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Име </a:t>
            </a:r>
          </a:p>
          <a:p>
            <a:pPr marL="914115" lvl="1" indent="-456915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Стойност</a:t>
            </a:r>
          </a:p>
          <a:p>
            <a:pPr marL="381049">
              <a:buClr>
                <a:schemeClr val="bg2"/>
              </a:buClr>
            </a:pPr>
            <a:r>
              <a:rPr lang="bg-BG" sz="31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Алгоритми</a:t>
            </a:r>
            <a:r>
              <a:rPr lang="bg-BG" sz="3100" b="1" dirty="0">
                <a:solidFill>
                  <a:schemeClr val="bg2"/>
                </a:solidFill>
              </a:rPr>
              <a:t> </a:t>
            </a:r>
            <a:r>
              <a:rPr lang="bg-BG" sz="3100" dirty="0">
                <a:solidFill>
                  <a:schemeClr val="bg2"/>
                </a:solidFill>
              </a:rPr>
              <a:t>за:</a:t>
            </a:r>
          </a:p>
          <a:p>
            <a:pPr marL="914115" lvl="1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Размяна </a:t>
            </a:r>
            <a:r>
              <a:rPr lang="bg-BG" sz="2900" dirty="0">
                <a:solidFill>
                  <a:schemeClr val="bg2"/>
                </a:solidFill>
              </a:rPr>
              <a:t>на стойности</a:t>
            </a:r>
          </a:p>
          <a:p>
            <a:pPr marL="914115" lvl="1">
              <a:buClr>
                <a:schemeClr val="bg2"/>
              </a:buClr>
            </a:pPr>
            <a:r>
              <a:rPr lang="bg-BG" sz="2900" b="1" dirty="0">
                <a:solidFill>
                  <a:schemeClr val="bg2"/>
                </a:solidFill>
              </a:rPr>
              <a:t>Броене </a:t>
            </a:r>
            <a:r>
              <a:rPr lang="bg-BG" sz="2900" dirty="0">
                <a:solidFill>
                  <a:schemeClr val="bg2"/>
                </a:solidFill>
              </a:rPr>
              <a:t>на елементи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88F4D-3BF2-2216-15D9-E6CB7E0FBB8F}"/>
              </a:ext>
            </a:extLst>
          </p:cNvPr>
          <p:cNvSpPr txBox="1"/>
          <p:nvPr/>
        </p:nvSpPr>
        <p:spPr>
          <a:xfrm>
            <a:off x="5404104" y="4586775"/>
            <a:ext cx="4625912" cy="185862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Clr>
                <a:schemeClr val="bg2"/>
              </a:buClr>
              <a:buSzPct val="100000"/>
              <a:buFont typeface="Wingdings" pitchFamily="2" charset="2"/>
              <a:buChar char="§"/>
            </a:pPr>
            <a:r>
              <a:rPr lang="bg-BG" sz="2900" b="1" dirty="0">
                <a:solidFill>
                  <a:schemeClr val="bg2"/>
                </a:solidFill>
              </a:rPr>
              <a:t>Най-голям елемент</a:t>
            </a:r>
          </a:p>
          <a:p>
            <a:pPr marL="457200" indent="-457200" eaLnBrk="0" hangingPunct="0">
              <a:lnSpc>
                <a:spcPct val="110000"/>
              </a:lnSpc>
              <a:spcBef>
                <a:spcPts val="1000"/>
              </a:spcBef>
              <a:buClr>
                <a:schemeClr val="bg2"/>
              </a:buClr>
              <a:buSzPct val="100000"/>
              <a:buFont typeface="Wingdings" pitchFamily="2" charset="2"/>
              <a:buChar char="§"/>
            </a:pPr>
            <a:r>
              <a:rPr lang="bg-BG" sz="2900" b="1" dirty="0">
                <a:solidFill>
                  <a:schemeClr val="bg2"/>
                </a:solidFill>
              </a:rPr>
              <a:t>Сортиране </a:t>
            </a:r>
            <a:r>
              <a:rPr lang="bg-BG" sz="2900" dirty="0">
                <a:solidFill>
                  <a:schemeClr val="bg2"/>
                </a:solidFill>
              </a:rPr>
              <a:t>на елементи</a:t>
            </a:r>
          </a:p>
          <a:p>
            <a:pPr marL="457200" indent="-457200" eaLnBrk="0" hangingPunct="0">
              <a:lnSpc>
                <a:spcPct val="110000"/>
              </a:lnSpc>
              <a:buClr>
                <a:schemeClr val="bg2"/>
              </a:buClr>
              <a:buSzPct val="100000"/>
              <a:buFont typeface="Wingdings" pitchFamily="2" charset="2"/>
              <a:buChar char="§"/>
            </a:pPr>
            <a:endParaRPr lang="bg-BG" sz="2900" b="1" dirty="0">
              <a:solidFill>
                <a:schemeClr val="bg2"/>
              </a:solidFill>
            </a:endParaRP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26004"/>
            <a:ext cx="9791700" cy="53038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446716" y="3429000"/>
            <a:ext cx="4088422" cy="2039815"/>
          </a:xfrm>
          <a:prstGeom prst="wedgeRoundRectCallout">
            <a:avLst>
              <a:gd name="adj1" fmla="val -98162"/>
              <a:gd name="adj2" fmla="val -407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секцията с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Променливи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и натискаме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Създаване на Променлива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909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26004"/>
            <a:ext cx="9791700" cy="53038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52511" y="2441187"/>
            <a:ext cx="3068515" cy="1222131"/>
          </a:xfrm>
          <a:prstGeom prst="wedgeRoundRectCallout">
            <a:avLst>
              <a:gd name="adj1" fmla="val 84889"/>
              <a:gd name="adj2" fmla="val 793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89977" y="4525335"/>
            <a:ext cx="2852418" cy="62399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747958" y="1725939"/>
            <a:ext cx="4176444" cy="2353691"/>
          </a:xfrm>
          <a:prstGeom prst="wedgeRoundRectCallout">
            <a:avLst>
              <a:gd name="adj1" fmla="val -57229"/>
              <a:gd name="adj2" fmla="val 799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дали променливата да бъде видима за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всички спайтове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само за избрания спрайт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A83397-6137-E08F-A6C1-1D9961A3A505}"/>
              </a:ext>
            </a:extLst>
          </p:cNvPr>
          <p:cNvSpPr/>
          <p:nvPr/>
        </p:nvSpPr>
        <p:spPr bwMode="auto">
          <a:xfrm>
            <a:off x="6740995" y="5251269"/>
            <a:ext cx="887714" cy="48332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BB3A51A-8688-639F-D6FE-ADE5403B714B}"/>
              </a:ext>
            </a:extLst>
          </p:cNvPr>
          <p:cNvSpPr/>
          <p:nvPr/>
        </p:nvSpPr>
        <p:spPr bwMode="auto">
          <a:xfrm>
            <a:off x="8301922" y="4859384"/>
            <a:ext cx="2852419" cy="972686"/>
          </a:xfrm>
          <a:prstGeom prst="wedgeRoundRectCallout">
            <a:avLst>
              <a:gd name="adj1" fmla="val -72913"/>
              <a:gd name="adj2" fmla="val 91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Добавяме променливата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615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906" y="1326446"/>
            <a:ext cx="9790884" cy="53033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променлива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233423" y="1682995"/>
            <a:ext cx="4422530" cy="1521070"/>
          </a:xfrm>
          <a:prstGeom prst="wedgeRoundRectCallout">
            <a:avLst>
              <a:gd name="adj1" fmla="val -9734"/>
              <a:gd name="adj2" fmla="val 1100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 създаване на променлива трябва да ѝ присвоим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276127" y="2617178"/>
            <a:ext cx="3625460" cy="1565031"/>
          </a:xfrm>
          <a:prstGeom prst="wedgeRoundRectCallout">
            <a:avLst>
              <a:gd name="adj1" fmla="val 61380"/>
              <a:gd name="adj2" fmla="val 81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това можем да я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преизползваме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където е нужно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10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Алгоритъм за </a:t>
            </a:r>
            <a:r>
              <a:rPr lang="ru-RU" dirty="0" err="1"/>
              <a:t>размяна</a:t>
            </a:r>
            <a:r>
              <a:rPr lang="ru-RU" dirty="0"/>
              <a:t> на стойности 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D41B22-47AA-25EC-6CA4-ED6301AEDEFA}"/>
              </a:ext>
            </a:extLst>
          </p:cNvPr>
          <p:cNvSpPr txBox="1"/>
          <p:nvPr/>
        </p:nvSpPr>
        <p:spPr>
          <a:xfrm>
            <a:off x="4891218" y="2234248"/>
            <a:ext cx="2558797" cy="89521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4000" dirty="0">
                <a:solidFill>
                  <a:schemeClr val="bg2"/>
                </a:solidFill>
              </a:rPr>
              <a:t>a               b</a:t>
            </a:r>
            <a:endParaRPr lang="bg-BG" sz="4000" dirty="0">
              <a:solidFill>
                <a:schemeClr val="bg2"/>
              </a:solidFill>
            </a:endParaRPr>
          </a:p>
        </p:txBody>
      </p:sp>
      <p:sp>
        <p:nvSpPr>
          <p:cNvPr id="34" name="Curved Down Arrow 33"/>
          <p:cNvSpPr/>
          <p:nvPr/>
        </p:nvSpPr>
        <p:spPr bwMode="auto">
          <a:xfrm>
            <a:off x="5118100" y="1747682"/>
            <a:ext cx="2093546" cy="647700"/>
          </a:xfrm>
          <a:prstGeom prst="curvedDownArrow">
            <a:avLst/>
          </a:prstGeom>
          <a:solidFill>
            <a:schemeClr val="bg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Curved Down Arrow 34"/>
          <p:cNvSpPr/>
          <p:nvPr/>
        </p:nvSpPr>
        <p:spPr bwMode="auto">
          <a:xfrm rot="10800000">
            <a:off x="5049227" y="2934476"/>
            <a:ext cx="2093546" cy="647700"/>
          </a:xfrm>
          <a:prstGeom prst="curvedDownArrow">
            <a:avLst/>
          </a:prstGeom>
          <a:solidFill>
            <a:schemeClr val="bg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023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Алгоритъм за размяна на стойности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 bwMode="auto">
          <a:xfrm>
            <a:off x="33674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ounded Rectangle 16"/>
          <p:cNvSpPr/>
          <p:nvPr/>
        </p:nvSpPr>
        <p:spPr bwMode="auto">
          <a:xfrm>
            <a:off x="54629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7558453" y="3007332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87261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682761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92915" y="2505199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46" name="Rounded Rectangle 45"/>
          <p:cNvSpPr/>
          <p:nvPr/>
        </p:nvSpPr>
        <p:spPr bwMode="auto">
          <a:xfrm>
            <a:off x="33674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Rounded Rectangle 46"/>
          <p:cNvSpPr/>
          <p:nvPr/>
        </p:nvSpPr>
        <p:spPr bwMode="auto">
          <a:xfrm>
            <a:off x="54629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48" name="Rounded Rectangle 47"/>
          <p:cNvSpPr/>
          <p:nvPr/>
        </p:nvSpPr>
        <p:spPr bwMode="auto">
          <a:xfrm>
            <a:off x="7558453" y="1644405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587261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5682761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792915" y="1142272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52" name="Rounded Rectangle 51"/>
          <p:cNvSpPr/>
          <p:nvPr/>
        </p:nvSpPr>
        <p:spPr bwMode="auto">
          <a:xfrm>
            <a:off x="33674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53" name="Rounded Rectangle 52"/>
          <p:cNvSpPr/>
          <p:nvPr/>
        </p:nvSpPr>
        <p:spPr bwMode="auto">
          <a:xfrm>
            <a:off x="54629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Rounded Rectangle 53"/>
          <p:cNvSpPr/>
          <p:nvPr/>
        </p:nvSpPr>
        <p:spPr bwMode="auto">
          <a:xfrm>
            <a:off x="7558453" y="5733186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587261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5682761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792915" y="5231053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33674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</a:p>
        </p:txBody>
      </p:sp>
      <p:sp>
        <p:nvSpPr>
          <p:cNvPr id="59" name="Rounded Rectangle 58"/>
          <p:cNvSpPr/>
          <p:nvPr/>
        </p:nvSpPr>
        <p:spPr bwMode="auto">
          <a:xfrm>
            <a:off x="54629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Rounded Rectangle 59"/>
          <p:cNvSpPr/>
          <p:nvPr/>
        </p:nvSpPr>
        <p:spPr bwMode="auto">
          <a:xfrm>
            <a:off x="7558453" y="4370259"/>
            <a:ext cx="1310053" cy="562218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587261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dirty="0"/>
              <a:t>А</a:t>
            </a:r>
            <a:endParaRPr lang="en-US" sz="24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5682761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B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792915" y="3868126"/>
            <a:ext cx="773722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/>
              <a:t>C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4747845" y="2127738"/>
            <a:ext cx="2810608" cy="8065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>
            <a:off x="4677506" y="3566626"/>
            <a:ext cx="766397" cy="803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6741500" y="4911126"/>
            <a:ext cx="766397" cy="803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ounded Rectangular Callout 85"/>
          <p:cNvSpPr/>
          <p:nvPr/>
        </p:nvSpPr>
        <p:spPr bwMode="auto">
          <a:xfrm>
            <a:off x="102364" y="1142272"/>
            <a:ext cx="2785349" cy="1813468"/>
          </a:xfrm>
          <a:prstGeom prst="wedgeRoundRectCallout">
            <a:avLst>
              <a:gd name="adj1" fmla="val 81156"/>
              <a:gd name="adj2" fmla="val -402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Целта ни е да разменим стойностите за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3791657" y="1281979"/>
            <a:ext cx="2494843" cy="321957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8" name="Rounded Rectangular Callout 87"/>
          <p:cNvSpPr/>
          <p:nvPr/>
        </p:nvSpPr>
        <p:spPr bwMode="auto">
          <a:xfrm>
            <a:off x="9170377" y="1200484"/>
            <a:ext cx="2963005" cy="2228516"/>
          </a:xfrm>
          <a:prstGeom prst="wedgeRoundRectCallout">
            <a:avLst>
              <a:gd name="adj1" fmla="val -67768"/>
              <a:gd name="adj2" fmla="val 351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Временно присвояваме стойността от 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помощната променлива 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sp>
        <p:nvSpPr>
          <p:cNvPr id="89" name="Rounded Rectangular Callout 88"/>
          <p:cNvSpPr/>
          <p:nvPr/>
        </p:nvSpPr>
        <p:spPr bwMode="auto">
          <a:xfrm>
            <a:off x="257906" y="3331788"/>
            <a:ext cx="2382715" cy="1813468"/>
          </a:xfrm>
          <a:prstGeom prst="wedgeRoundRectCallout">
            <a:avLst>
              <a:gd name="adj1" fmla="val 78045"/>
              <a:gd name="adj2" fmla="val 222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Сменяме стойността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тази 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90" name="Rounded Rectangular Callout 89"/>
          <p:cNvSpPr/>
          <p:nvPr/>
        </p:nvSpPr>
        <p:spPr bwMode="auto">
          <a:xfrm>
            <a:off x="9068529" y="4218004"/>
            <a:ext cx="3064853" cy="2228516"/>
          </a:xfrm>
          <a:prstGeom prst="wedgeRoundRectCallout">
            <a:avLst>
              <a:gd name="adj1" fmla="val -122704"/>
              <a:gd name="adj2" fmla="val 253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прехвърляме стойността на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която временно е запазена на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bg-BG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</a:t>
            </a: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3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53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52" grpId="0" animBg="1"/>
      <p:bldP spid="53" grpId="0" animBg="1"/>
      <p:bldP spid="54" grpId="0" animBg="1"/>
      <p:bldP spid="55" grpId="0"/>
      <p:bldP spid="56" grpId="0"/>
      <p:bldP spid="57" grpId="0"/>
      <p:bldP spid="58" grpId="0" animBg="1"/>
      <p:bldP spid="59" grpId="0" animBg="1"/>
      <p:bldP spid="60" grpId="0" animBg="1"/>
      <p:bldP spid="61" grpId="0"/>
      <p:bldP spid="62" grpId="0"/>
      <p:bldP spid="63" grpId="0"/>
      <p:bldP spid="86" grpId="0" animBg="1"/>
      <p:bldP spid="87" grpId="0" animBg="1"/>
      <p:bldP spid="88" grpId="0" animBg="1"/>
      <p:bldP spid="89" grpId="0" animBg="1"/>
      <p:bldP spid="90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3841</TotalTime>
  <Words>1405</Words>
  <Application>Microsoft Macintosh PowerPoint</Application>
  <PresentationFormat>Widescreen</PresentationFormat>
  <Paragraphs>247</Paragraphs>
  <Slides>42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Consolas</vt:lpstr>
      <vt:lpstr>Wingdings</vt:lpstr>
      <vt:lpstr>SoftUni</vt:lpstr>
      <vt:lpstr>Основни алгоритми</vt:lpstr>
      <vt:lpstr>Съдържание</vt:lpstr>
      <vt:lpstr>Променливи</vt:lpstr>
      <vt:lpstr>Променливи</vt:lpstr>
      <vt:lpstr>Създаване на променлива</vt:lpstr>
      <vt:lpstr>Създаване на променлива</vt:lpstr>
      <vt:lpstr>Създаване на променлива</vt:lpstr>
      <vt:lpstr>Алгоритъм за размяна на стойности </vt:lpstr>
      <vt:lpstr>Алгоритъм за размяна на стойности</vt:lpstr>
      <vt:lpstr>Пример в Scratch</vt:lpstr>
      <vt:lpstr>Неудобната пейка</vt:lpstr>
      <vt:lpstr>Неудобната пейка – условие</vt:lpstr>
      <vt:lpstr>Неудобната пейка – код на котката</vt:lpstr>
      <vt:lpstr>Неудобната пейка – код на пингвина</vt:lpstr>
      <vt:lpstr>Неудобната пейка – видео</vt:lpstr>
      <vt:lpstr>Алгоритъм за броене на елементи</vt:lpstr>
      <vt:lpstr>Алгоритъм за броене на елементи</vt:lpstr>
      <vt:lpstr>Крадецът на ябълки</vt:lpstr>
      <vt:lpstr>Крадецът на ябълки – условие</vt:lpstr>
      <vt:lpstr>Крадецът на ябълки – код на ябълката</vt:lpstr>
      <vt:lpstr>Крадецът на ябълки – код на котката</vt:lpstr>
      <vt:lpstr>Крадецът на ябълки – видео</vt:lpstr>
      <vt:lpstr>Алгоритъм за намиране на  най-голeмия от три елемента</vt:lpstr>
      <vt:lpstr>Какво представлява блок-схема?</vt:lpstr>
      <vt:lpstr>Алгоритъм за намиране на най-голeмия от три елемента</vt:lpstr>
      <vt:lpstr>Пример в Scratch</vt:lpstr>
      <vt:lpstr>Магическата жаба</vt:lpstr>
      <vt:lpstr>Магическата жаба – условие </vt:lpstr>
      <vt:lpstr>Магическата жаба – код </vt:lpstr>
      <vt:lpstr>Магическата жаба – видео </vt:lpstr>
      <vt:lpstr>Алгоритъм за сортиране на елементи</vt:lpstr>
      <vt:lpstr>Алгоритъм за сортиране на елементи</vt:lpstr>
      <vt:lpstr>Пример в Scratch</vt:lpstr>
      <vt:lpstr>Робо маратон</vt:lpstr>
      <vt:lpstr>Робо маратон – условие</vt:lpstr>
      <vt:lpstr>Робо маратон – код на подиума</vt:lpstr>
      <vt:lpstr>Робо маратон – код на роботите</vt:lpstr>
      <vt:lpstr>Робо маратон – код на роботите</vt:lpstr>
      <vt:lpstr>Робо маратон – видео</vt:lpstr>
      <vt:lpstr>Обобщение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BG-IT-Edu</dc:creator>
  <cp:keywords>Trainers; Trainer; Train the Trainers; Software University; SoftUni; programming; coding; software development; education; training; course</cp:keywords>
  <dc:description>Open Programming and IT Courseware for IT Teachers (BG-IT-Edu): https://github.com/BG-IT-Edu
With the kind support of SoftUni: https://softuni.bg</dc:description>
  <cp:lastModifiedBy>Alexandrina Mehandzhiyska</cp:lastModifiedBy>
  <cp:revision>106</cp:revision>
  <dcterms:created xsi:type="dcterms:W3CDTF">2018-05-23T13:08:44Z</dcterms:created>
  <dcterms:modified xsi:type="dcterms:W3CDTF">2024-02-27T07:31:26Z</dcterms:modified>
  <cp:category>computer programming; programming</cp:category>
</cp:coreProperties>
</file>

<file path=docProps/thumbnail.jpeg>
</file>